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520" r:id="rId18"/>
    <p:sldId id="521" r:id="rId19"/>
    <p:sldId id="522" r:id="rId20"/>
    <p:sldId id="523" r:id="rId21"/>
    <p:sldId id="524" r:id="rId22"/>
    <p:sldId id="525" r:id="rId23"/>
    <p:sldId id="519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541" userDrawn="1">
          <p15:clr>
            <a:srgbClr val="A4A3A4"/>
          </p15:clr>
        </p15:guide>
        <p15:guide id="7" pos="2366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593" userDrawn="1">
          <p15:clr>
            <a:srgbClr val="A4A3A4"/>
          </p15:clr>
        </p15:guide>
        <p15:guide id="10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668"/>
    <a:srgbClr val="FFBF88"/>
    <a:srgbClr val="E36C09"/>
    <a:srgbClr val="0C4358"/>
    <a:srgbClr val="0C4157"/>
    <a:srgbClr val="00A832"/>
    <a:srgbClr val="E64A3A"/>
    <a:srgbClr val="E64B3B"/>
    <a:srgbClr val="54823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477BA-BC51-4774-9A5D-45B01B06F7B4}" v="15" dt="2020-12-02T16:09:03.783"/>
    <p1510:client id="{565E53D4-7BBF-4C60-9CA2-264116E3A062}" v="35" dt="2020-12-02T16:08:44.046"/>
    <p1510:client id="{6366B6B9-B8A5-4933-8A1C-4D8E70E26D22}" v="21" dt="2020-12-02T15:56:31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932" autoAdjust="0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>
        <p:guide orient="horz" pos="2319"/>
        <p:guide pos="529"/>
        <p:guide orient="horz" pos="3702"/>
        <p:guide pos="3840"/>
        <p:guide pos="7151"/>
        <p:guide pos="5541"/>
        <p:guide pos="2366"/>
        <p:guide orient="horz" pos="3090"/>
        <p:guide orient="horz" pos="1593"/>
        <p:guide orient="horz" pos="1094"/>
      </p:guideLst>
    </p:cSldViewPr>
  </p:slideViewPr>
  <p:outlineViewPr>
    <p:cViewPr>
      <p:scale>
        <a:sx n="33" d="100"/>
        <a:sy n="33" d="100"/>
      </p:scale>
      <p:origin x="0" y="-906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774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ay Penev (New Horizons)" userId="1f86a181-743a-49c4-a142-7bbe585c9953" providerId="ADAL" clId="{875D6953-77F4-47B4-9AC1-0F1CA62E26B7}"/>
    <pc:docChg chg="undo custSel modSld">
      <pc:chgData name="Nikolay Penev (New Horizons)" userId="1f86a181-743a-49c4-a142-7bbe585c9953" providerId="ADAL" clId="{875D6953-77F4-47B4-9AC1-0F1CA62E26B7}" dt="2020-12-02T19:24:13.732" v="179" actId="14100"/>
      <pc:docMkLst>
        <pc:docMk/>
      </pc:docMkLst>
      <pc:sldChg chg="modSp mod">
        <pc:chgData name="Nikolay Penev (New Horizons)" userId="1f86a181-743a-49c4-a142-7bbe585c9953" providerId="ADAL" clId="{875D6953-77F4-47B4-9AC1-0F1CA62E26B7}" dt="2020-12-02T19:24:13.732" v="179" actId="14100"/>
        <pc:sldMkLst>
          <pc:docMk/>
          <pc:sldMk cId="4045195976" sldId="260"/>
        </pc:sldMkLst>
        <pc:spChg chg="mod">
          <ac:chgData name="Nikolay Penev (New Horizons)" userId="1f86a181-743a-49c4-a142-7bbe585c9953" providerId="ADAL" clId="{875D6953-77F4-47B4-9AC1-0F1CA62E26B7}" dt="2020-12-02T19:24:13.732" v="179" actId="14100"/>
          <ac:spMkLst>
            <pc:docMk/>
            <pc:sldMk cId="4045195976" sldId="260"/>
            <ac:spMk id="5" creationId="{00000000-0000-0000-0000-000000000000}"/>
          </ac:spMkLst>
        </pc:spChg>
      </pc:sldChg>
      <pc:sldChg chg="modSp mod">
        <pc:chgData name="Nikolay Penev (New Horizons)" userId="1f86a181-743a-49c4-a142-7bbe585c9953" providerId="ADAL" clId="{875D6953-77F4-47B4-9AC1-0F1CA62E26B7}" dt="2020-12-02T19:16:07.427" v="150" actId="20577"/>
        <pc:sldMkLst>
          <pc:docMk/>
          <pc:sldMk cId="1416174363" sldId="510"/>
        </pc:sldMkLst>
        <pc:spChg chg="mod">
          <ac:chgData name="Nikolay Penev (New Horizons)" userId="1f86a181-743a-49c4-a142-7bbe585c9953" providerId="ADAL" clId="{875D6953-77F4-47B4-9AC1-0F1CA62E26B7}" dt="2020-12-02T19:16:07.427" v="150" actId="20577"/>
          <ac:spMkLst>
            <pc:docMk/>
            <pc:sldMk cId="1416174363" sldId="51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BDFBE-C61C-489E-9FD2-035C8CE33880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0629-F3E9-4462-AB0F-527CED75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20B6-4132-4BB9-9150-B685AEE565D4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582A-D6DB-4157-9BEB-BC81F9F34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 in the course on:</a:t>
            </a:r>
          </a:p>
          <a:p>
            <a:r>
              <a:rPr lang="en-US"/>
              <a:t>With 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have any questions?</a:t>
            </a: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3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3582A-D6DB-4157-9BEB-BC81F9F34A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8FBBAE0-2D43-4B34-B8C1-532C38F8DD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4" r="-104" b="10302"/>
          <a:stretch/>
        </p:blipFill>
        <p:spPr>
          <a:xfrm>
            <a:off x="-12701" y="1700779"/>
            <a:ext cx="12217399" cy="51572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622773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25398" y="4759248"/>
            <a:ext cx="12217398" cy="1930317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25401" y="5043862"/>
            <a:ext cx="12192000" cy="741050"/>
          </a:xfrm>
        </p:spPr>
        <p:txBody>
          <a:bodyPr vert="horz"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 на презентацията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953347"/>
            <a:ext cx="12192000" cy="408335"/>
          </a:xfrm>
        </p:spPr>
        <p:txBody>
          <a:bodyPr vert="horz"/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Подзаглавие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" y="-10895"/>
            <a:ext cx="12204700" cy="163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BF81A2B-9DC6-4357-B88E-FF39A560D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602" y="337854"/>
            <a:ext cx="3680795" cy="10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9" r="104" b="1408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62" y="5946757"/>
            <a:ext cx="2232075" cy="5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054B0BE2-8917-46EA-8F1E-4EF9EDB00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r="1031" b="3834"/>
          <a:stretch/>
        </p:blipFill>
        <p:spPr>
          <a:xfrm rot="10800000">
            <a:off x="-1" y="101600"/>
            <a:ext cx="12191994" cy="67551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592AB-43FC-4B2E-AC90-9CB09B181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9664" y="60021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02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4166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2124" y="703386"/>
            <a:ext cx="10863385" cy="257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3505E-6DEF-4B08-8C23-643B9E555914}"/>
              </a:ext>
            </a:extLst>
          </p:cNvPr>
          <p:cNvSpPr/>
          <p:nvPr userDrawn="1"/>
        </p:nvSpPr>
        <p:spPr>
          <a:xfrm>
            <a:off x="0" y="104775"/>
            <a:ext cx="12192000" cy="67532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313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7748A-4FF0-4DED-81F3-6B779F3DE4CD}"/>
              </a:ext>
            </a:extLst>
          </p:cNvPr>
          <p:cNvSpPr/>
          <p:nvPr userDrawn="1"/>
        </p:nvSpPr>
        <p:spPr>
          <a:xfrm>
            <a:off x="0" y="-43982"/>
            <a:ext cx="12192000" cy="14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654A1BD-1EE3-4968-908F-C6A2A0E82F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t="21254" b="4381"/>
          <a:stretch/>
        </p:blipFill>
        <p:spPr>
          <a:xfrm>
            <a:off x="0" y="814810"/>
            <a:ext cx="12192000" cy="6043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1E1847-5382-45C0-BF1F-A4405B634BBA}"/>
              </a:ext>
            </a:extLst>
          </p:cNvPr>
          <p:cNvSpPr/>
          <p:nvPr userDrawn="1"/>
        </p:nvSpPr>
        <p:spPr>
          <a:xfrm>
            <a:off x="0" y="807840"/>
            <a:ext cx="12192000" cy="6058472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39543E-D54C-4C78-879E-7ACB6BA0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001"/>
            <a:ext cx="10515600" cy="4745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01F07C-E2E4-4B1B-AB98-83DBF4139F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06700"/>
            <a:ext cx="10515600" cy="35814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745118"/>
            <a:ext cx="12192000" cy="780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39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ucto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Информация за инструктора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48905"/>
            <a:ext cx="5459027" cy="4066113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None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83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71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160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49" marR="0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Кликнете, за да добавите биография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05697F-A00E-4F84-9E3F-5A7901DD08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02452" y="1102522"/>
            <a:ext cx="4451349" cy="46529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bg-BG"/>
              <a:t>Кликнете за да добавите Ваша снимка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3A83E3-3E08-4AF9-A3D4-E8D69F574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949325"/>
            <a:ext cx="5459027" cy="719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4pPr marL="1371566" indent="0">
              <a:buNone/>
              <a:defRPr/>
            </a:lvl4pPr>
          </a:lstStyle>
          <a:p>
            <a:pPr lvl="0"/>
            <a:r>
              <a:rPr lang="bg-BG"/>
              <a:t>Кликнете, за да добавите име</a:t>
            </a:r>
          </a:p>
        </p:txBody>
      </p:sp>
    </p:spTree>
    <p:extLst>
      <p:ext uri="{BB962C8B-B14F-4D97-AF65-F5344CB8AC3E}">
        <p14:creationId xmlns:p14="http://schemas.microsoft.com/office/powerpoint/2010/main" val="144368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61458"/>
            <a:ext cx="10515600" cy="5011636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×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36C09"/>
              </a:buClr>
              <a:buSzTx/>
              <a:buFont typeface="Wingdings" panose="05000000000000000000" pitchFamily="2" charset="2"/>
              <a:buChar char="§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984739"/>
            <a:ext cx="10515600" cy="4915794"/>
          </a:xfrm>
        </p:spPr>
        <p:txBody>
          <a:bodyPr/>
          <a:lstStyle>
            <a:lvl1pPr marL="0" indent="0">
              <a:buClr>
                <a:srgbClr val="E36C09"/>
              </a:buClr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E36C09"/>
              </a:buCl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E36C09"/>
              </a:buCl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E36C09"/>
              </a:buCl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E36C09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9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945428"/>
            <a:ext cx="5181600" cy="4910647"/>
          </a:xfrm>
        </p:spPr>
        <p:txBody>
          <a:bodyPr/>
          <a:lstStyle>
            <a:lvl1pPr>
              <a:buClr>
                <a:srgbClr val="E36C09"/>
              </a:buClr>
              <a:defRPr sz="2400"/>
            </a:lvl1pPr>
            <a:lvl2pPr>
              <a:buClr>
                <a:srgbClr val="E36C09"/>
              </a:buClr>
              <a:defRPr sz="2000"/>
            </a:lvl2pPr>
            <a:lvl3pPr>
              <a:buClr>
                <a:srgbClr val="E36C09"/>
              </a:buClr>
              <a:defRPr sz="1800"/>
            </a:lvl3pPr>
            <a:lvl4pPr>
              <a:buClr>
                <a:srgbClr val="E36C09"/>
              </a:buClr>
              <a:defRPr sz="1600"/>
            </a:lvl4pPr>
            <a:lvl5pPr>
              <a:buClr>
                <a:srgbClr val="E36C09"/>
              </a:buClr>
              <a:defRPr sz="1400"/>
            </a:lvl5pPr>
          </a:lstStyle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FCADB0-04B3-415C-9040-5F596A3CF2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4"/>
          <a:stretch>
            <a:fillRect/>
          </a:stretch>
        </p:blipFill>
        <p:spPr>
          <a:xfrm>
            <a:off x="53340" y="84136"/>
            <a:ext cx="12138660" cy="6773864"/>
          </a:xfrm>
          <a:custGeom>
            <a:avLst/>
            <a:gdLst>
              <a:gd name="connsiteX0" fmla="*/ 0 w 12138660"/>
              <a:gd name="connsiteY0" fmla="*/ 0 h 6773864"/>
              <a:gd name="connsiteX1" fmla="*/ 12138660 w 12138660"/>
              <a:gd name="connsiteY1" fmla="*/ 0 h 6773864"/>
              <a:gd name="connsiteX2" fmla="*/ 12138660 w 12138660"/>
              <a:gd name="connsiteY2" fmla="*/ 6773864 h 6773864"/>
              <a:gd name="connsiteX3" fmla="*/ 0 w 12138660"/>
              <a:gd name="connsiteY3" fmla="*/ 6773864 h 67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8660" h="6773864">
                <a:moveTo>
                  <a:pt x="0" y="0"/>
                </a:moveTo>
                <a:lnTo>
                  <a:pt x="12138660" y="0"/>
                </a:lnTo>
                <a:lnTo>
                  <a:pt x="12138660" y="6773864"/>
                </a:lnTo>
                <a:lnTo>
                  <a:pt x="0" y="6773864"/>
                </a:lnTo>
                <a:close/>
              </a:path>
            </a:pathLst>
          </a:custGeom>
          <a:scene3d>
            <a:camera prst="orthographicFront">
              <a:rot lat="0" lon="10859978" rev="0"/>
            </a:camera>
            <a:lightRig rig="threePt" dir="t"/>
          </a:scene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9671E-47E8-430C-8014-52B8B69293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Logo NH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623" y="530835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4012" y="4593709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43" y="1804366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5" y="778911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83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8A9683-6980-42A8-87A2-3A8250240F6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3017520" y="841248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65B72E-50D1-49B3-9148-220C7266D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4"/>
            <a:stretch>
              <a:fillRect/>
            </a:stretch>
          </p:blipFill>
          <p:spPr>
            <a:xfrm>
              <a:off x="-2964180" y="8435656"/>
              <a:ext cx="12138660" cy="6773864"/>
            </a:xfrm>
            <a:custGeom>
              <a:avLst/>
              <a:gdLst>
                <a:gd name="connsiteX0" fmla="*/ 0 w 12138660"/>
                <a:gd name="connsiteY0" fmla="*/ 0 h 6773864"/>
                <a:gd name="connsiteX1" fmla="*/ 12138660 w 12138660"/>
                <a:gd name="connsiteY1" fmla="*/ 0 h 6773864"/>
                <a:gd name="connsiteX2" fmla="*/ 12138660 w 12138660"/>
                <a:gd name="connsiteY2" fmla="*/ 6773864 h 6773864"/>
                <a:gd name="connsiteX3" fmla="*/ 0 w 12138660"/>
                <a:gd name="connsiteY3" fmla="*/ 6773864 h 677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38660" h="6773864">
                  <a:moveTo>
                    <a:pt x="0" y="0"/>
                  </a:moveTo>
                  <a:lnTo>
                    <a:pt x="12138660" y="0"/>
                  </a:lnTo>
                  <a:lnTo>
                    <a:pt x="12138660" y="6773864"/>
                  </a:lnTo>
                  <a:lnTo>
                    <a:pt x="0" y="6773864"/>
                  </a:lnTo>
                  <a:close/>
                </a:path>
              </a:pathLst>
            </a:custGeom>
            <a:scene3d>
              <a:camera prst="orthographicFront">
                <a:rot lat="0" lon="10859978" rev="0"/>
              </a:camera>
              <a:lightRig rig="threePt" dir="t"/>
            </a:scene3d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7164FD-8E6E-4D41-921C-B45CD48783C7}"/>
                </a:ext>
              </a:extLst>
            </p:cNvPr>
            <p:cNvSpPr/>
            <p:nvPr userDrawn="1"/>
          </p:nvSpPr>
          <p:spPr>
            <a:xfrm>
              <a:off x="-3017520" y="8412480"/>
              <a:ext cx="12192000" cy="6858000"/>
            </a:xfrm>
            <a:prstGeom prst="rect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678" y="5453239"/>
            <a:ext cx="3753377" cy="9726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86857" y="4125944"/>
            <a:ext cx="10348384" cy="73415"/>
          </a:xfrm>
          <a:prstGeom prst="rect">
            <a:avLst/>
          </a:prstGeom>
          <a:solidFill>
            <a:srgbClr val="0F3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9" y="2652606"/>
            <a:ext cx="10515600" cy="599903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803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662A9D-C0FC-49AE-9480-5F1D1D07F3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28" b="1378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61520"/>
              <a:gd name="connsiteY0" fmla="*/ 0 h 6858000"/>
              <a:gd name="connsiteX1" fmla="*/ 12161520 w 12161520"/>
              <a:gd name="connsiteY1" fmla="*/ 0 h 6858000"/>
              <a:gd name="connsiteX2" fmla="*/ 12161520 w 12161520"/>
              <a:gd name="connsiteY2" fmla="*/ 6858000 h 6858000"/>
              <a:gd name="connsiteX3" fmla="*/ 0 w 1216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1520" h="6858000">
                <a:moveTo>
                  <a:pt x="0" y="0"/>
                </a:moveTo>
                <a:lnTo>
                  <a:pt x="12161520" y="0"/>
                </a:lnTo>
                <a:lnTo>
                  <a:pt x="121615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90169"/>
            <a:ext cx="10515600" cy="599903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811885"/>
            <a:ext cx="10515600" cy="84596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99067" y="4738469"/>
            <a:ext cx="10348384" cy="78006"/>
          </a:xfrm>
          <a:prstGeom prst="rect">
            <a:avLst/>
          </a:prstGeom>
          <a:solidFill>
            <a:srgbClr val="F392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964" y="5735445"/>
            <a:ext cx="2315008" cy="5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4001"/>
            <a:ext cx="10515600" cy="47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Заглавие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40724"/>
            <a:ext cx="10515600" cy="501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Съдържание</a:t>
            </a:r>
            <a:endParaRPr lang="en-US"/>
          </a:p>
          <a:p>
            <a:pPr lvl="1"/>
            <a:r>
              <a:rPr lang="bg-BG"/>
              <a:t>Второ ниво</a:t>
            </a:r>
            <a:endParaRPr lang="en-US"/>
          </a:p>
          <a:p>
            <a:pPr lvl="2"/>
            <a:r>
              <a:rPr lang="bg-BG"/>
              <a:t>Трето ниво</a:t>
            </a:r>
            <a:endParaRPr lang="en-US"/>
          </a:p>
          <a:p>
            <a:pPr lvl="3"/>
            <a:r>
              <a:rPr lang="bg-BG"/>
              <a:t>Четвърто ниво</a:t>
            </a:r>
            <a:endParaRPr lang="en-US"/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11000"/>
            <a:ext cx="8408277" cy="1324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0782874" y="-11000"/>
            <a:ext cx="1423993" cy="132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8408277" y="-11000"/>
            <a:ext cx="2374596" cy="13246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838200" y="755315"/>
            <a:ext cx="10515600" cy="4571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4" y="6158737"/>
            <a:ext cx="2232075" cy="6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2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704" r:id="rId3"/>
    <p:sldLayoutId id="2147483662" r:id="rId4"/>
    <p:sldLayoutId id="2147483673" r:id="rId5"/>
    <p:sldLayoutId id="2147483664" r:id="rId6"/>
    <p:sldLayoutId id="2147483663" r:id="rId7"/>
    <p:sldLayoutId id="2147483677" r:id="rId8"/>
    <p:sldLayoutId id="2147483672" r:id="rId9"/>
    <p:sldLayoutId id="2147483708" r:id="rId10"/>
    <p:sldLayoutId id="2147483709" r:id="rId11"/>
    <p:sldLayoutId id="2147483666" r:id="rId12"/>
    <p:sldLayoutId id="2147483667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36C0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×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Calibri" panose="020F0502020204030204" pitchFamily="34" charset="0"/>
        <a:buChar char="×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36C09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oracle.com/java-se-8-programmer-i/pexam_1Z0-808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 in Java &amp; Spring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Simeon </a:t>
            </a:r>
            <a:r>
              <a:rPr lang="en-US" sz="2000" dirty="0" err="1"/>
              <a:t>Angelov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48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835A-A6F4-6340-AE46-C0CC4088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1F013-50BE-9F44-8ABD-C2682C04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with java API classes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StringBuilder</a:t>
            </a:r>
          </a:p>
          <a:p>
            <a:pPr lvl="1"/>
            <a:r>
              <a:rPr lang="en-US" dirty="0"/>
              <a:t>String vs StringBuilder</a:t>
            </a:r>
          </a:p>
          <a:p>
            <a:pPr lvl="1"/>
            <a:r>
              <a:rPr lang="en-US" dirty="0"/>
              <a:t>Date based classes and APIs</a:t>
            </a:r>
          </a:p>
          <a:p>
            <a:pPr lvl="1"/>
            <a:r>
              <a:rPr lang="en-US" dirty="0"/>
              <a:t>Facts for the quiz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9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C3F2-6137-9649-9B85-C12AF96E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FC3C-1913-AD48-861D-D72EFB9C2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  <a:p>
            <a:pPr lvl="1"/>
            <a:r>
              <a:rPr lang="en-US" dirty="0"/>
              <a:t>One dimensional array </a:t>
            </a:r>
          </a:p>
          <a:p>
            <a:pPr lvl="1"/>
            <a:r>
              <a:rPr lang="en-US" dirty="0"/>
              <a:t>Multi dimensional array</a:t>
            </a:r>
          </a:p>
          <a:p>
            <a:pPr lvl="1"/>
            <a:r>
              <a:rPr lang="en-US" dirty="0"/>
              <a:t>Autoboxing and auto unboxing</a:t>
            </a:r>
          </a:p>
          <a:p>
            <a:pPr lvl="1"/>
            <a:r>
              <a:rPr lang="en-US" dirty="0"/>
              <a:t>Facts for the quiz</a:t>
            </a:r>
          </a:p>
          <a:p>
            <a:pPr lvl="1"/>
            <a:endParaRPr lang="en-US" dirty="0"/>
          </a:p>
          <a:p>
            <a:pPr marL="530352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40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2CFF-5269-F646-94B3-2DD14899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F9BA-9F29-ED4F-89DB-81417E1C7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 handlining </a:t>
            </a:r>
          </a:p>
          <a:p>
            <a:pPr lvl="1"/>
            <a:r>
              <a:rPr lang="en-US" dirty="0"/>
              <a:t>Exception</a:t>
            </a:r>
          </a:p>
          <a:p>
            <a:pPr lvl="1"/>
            <a:r>
              <a:rPr lang="en-US" dirty="0"/>
              <a:t>Checked / Unchecked exceptions / Error </a:t>
            </a:r>
          </a:p>
          <a:p>
            <a:pPr lvl="1"/>
            <a:r>
              <a:rPr lang="en-US" dirty="0"/>
              <a:t>Try-catch block	</a:t>
            </a:r>
          </a:p>
          <a:p>
            <a:pPr lvl="1"/>
            <a:r>
              <a:rPr lang="en-US" dirty="0"/>
              <a:t>Method exception handling </a:t>
            </a:r>
          </a:p>
          <a:p>
            <a:pPr lvl="1"/>
            <a:r>
              <a:rPr lang="en-US" dirty="0"/>
              <a:t>User defined exceptions</a:t>
            </a:r>
          </a:p>
          <a:p>
            <a:pPr lvl="1"/>
            <a:r>
              <a:rPr lang="en-US" dirty="0"/>
              <a:t>Facts for the quiz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3884-ACBF-E74F-A28E-7CCF5AE9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F869C-28F4-D147-A8C7-E413E3B00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ArrayList</a:t>
            </a:r>
            <a:endParaRPr lang="en-US" dirty="0"/>
          </a:p>
          <a:p>
            <a:pPr lvl="1"/>
            <a:r>
              <a:rPr lang="en-US" dirty="0"/>
              <a:t>Collection</a:t>
            </a:r>
          </a:p>
          <a:p>
            <a:pPr lvl="1"/>
            <a:r>
              <a:rPr lang="en-US" dirty="0"/>
              <a:t>List and </a:t>
            </a:r>
            <a:r>
              <a:rPr lang="en-US" dirty="0" err="1"/>
              <a:t>ArrayList</a:t>
            </a:r>
            <a:endParaRPr lang="en-US" dirty="0"/>
          </a:p>
          <a:p>
            <a:pPr lvl="1"/>
            <a:r>
              <a:rPr lang="en-US" dirty="0"/>
              <a:t>Facts for the quiz</a:t>
            </a:r>
          </a:p>
        </p:txBody>
      </p:sp>
    </p:spTree>
    <p:extLst>
      <p:ext uri="{BB962C8B-B14F-4D97-AF65-F5344CB8AC3E}">
        <p14:creationId xmlns:p14="http://schemas.microsoft.com/office/powerpoint/2010/main" val="6015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4840-A91C-184F-8579-30568867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040B-0167-3242-A929-A151ECB80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Generics and Collections</a:t>
            </a:r>
          </a:p>
          <a:p>
            <a:pPr lvl="1"/>
            <a:r>
              <a:rPr lang="en-US" dirty="0"/>
              <a:t>Java Generics</a:t>
            </a:r>
          </a:p>
          <a:p>
            <a:pPr lvl="1"/>
            <a:r>
              <a:rPr lang="en-US" dirty="0"/>
              <a:t>Generic method</a:t>
            </a:r>
          </a:p>
          <a:p>
            <a:pPr lvl="1"/>
            <a:r>
              <a:rPr lang="en-US" dirty="0"/>
              <a:t>Make a collection generic</a:t>
            </a:r>
          </a:p>
          <a:p>
            <a:pPr lvl="1"/>
            <a:r>
              <a:rPr lang="en-US" dirty="0"/>
              <a:t>Java collections Framework</a:t>
            </a:r>
          </a:p>
          <a:p>
            <a:pPr lvl="1"/>
            <a:r>
              <a:rPr lang="en-US" dirty="0"/>
              <a:t>Java Collection Hierarchy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1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668E-174A-4244-8E0C-4E979CA8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889F-2836-F947-BC99-45E8CADB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  <a:p>
            <a:pPr lvl="1"/>
            <a:r>
              <a:rPr lang="en-US" dirty="0"/>
              <a:t>Streams in nuts</a:t>
            </a:r>
          </a:p>
          <a:p>
            <a:pPr lvl="1"/>
            <a:r>
              <a:rPr lang="en-US" dirty="0"/>
              <a:t>Operations in streams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6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C930-F4B7-314D-8AA6-81CD5C22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FBD72-168A-1843-BA1E-9B3B82AC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and Databases </a:t>
            </a:r>
          </a:p>
          <a:p>
            <a:pPr lvl="1"/>
            <a:r>
              <a:rPr lang="en-US" dirty="0"/>
              <a:t>Data Bases</a:t>
            </a:r>
          </a:p>
          <a:p>
            <a:pPr lvl="1"/>
            <a:r>
              <a:rPr lang="en-US" dirty="0"/>
              <a:t>Types of databases	</a:t>
            </a:r>
          </a:p>
          <a:p>
            <a:pPr lvl="1"/>
            <a:r>
              <a:rPr lang="en-US" dirty="0"/>
              <a:t>SQL vs Non SQL DB’s</a:t>
            </a:r>
          </a:p>
          <a:p>
            <a:pPr lvl="1"/>
            <a:r>
              <a:rPr lang="en-US" dirty="0"/>
              <a:t>Java &amp; DB’s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7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E2DE-F024-EA44-BA26-CCE579CA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78ECF-F227-AF4A-B673-782E05B8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Spring overview and </a:t>
            </a:r>
            <a:r>
              <a:rPr lang="en-US" dirty="0" err="1"/>
              <a:t>aarchitecture</a:t>
            </a:r>
            <a:endParaRPr lang="en-US" dirty="0"/>
          </a:p>
          <a:p>
            <a:pPr lvl="1" fontAlgn="base"/>
            <a:r>
              <a:rPr lang="en-US" dirty="0"/>
              <a:t>Spring overview</a:t>
            </a:r>
          </a:p>
          <a:p>
            <a:pPr lvl="1" fontAlgn="base"/>
            <a:r>
              <a:rPr lang="en-US" dirty="0"/>
              <a:t>Spring main features &amp; Spring architecture</a:t>
            </a:r>
          </a:p>
          <a:p>
            <a:pPr lvl="1" fontAlgn="base"/>
            <a:r>
              <a:rPr lang="en-US" dirty="0"/>
              <a:t>IoC &amp; Dependency Injection</a:t>
            </a:r>
          </a:p>
          <a:p>
            <a:pPr lvl="1" fontAlgn="base"/>
            <a:r>
              <a:rPr lang="en-US" dirty="0"/>
              <a:t>Core Container, Web layer and Application Context </a:t>
            </a:r>
          </a:p>
          <a:p>
            <a:pPr lvl="1" fontAlgn="base"/>
            <a:r>
              <a:rPr lang="en-US" dirty="0"/>
              <a:t>My First Spring project </a:t>
            </a:r>
          </a:p>
          <a:p>
            <a:pPr lvl="1"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76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114E-79C8-E742-A5CE-2DFB5774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989E-2851-7942-B3C9-047B4424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Beans in Spring</a:t>
            </a:r>
          </a:p>
          <a:p>
            <a:pPr lvl="1" fontAlgn="base"/>
            <a:r>
              <a:rPr lang="en-US" dirty="0"/>
              <a:t>Define a bean </a:t>
            </a:r>
          </a:p>
          <a:p>
            <a:pPr lvl="1" fontAlgn="base"/>
            <a:r>
              <a:rPr lang="en-US" dirty="0"/>
              <a:t>Scopes of beans </a:t>
            </a:r>
          </a:p>
          <a:p>
            <a:pPr lvl="1"/>
            <a:r>
              <a:rPr lang="en-US" dirty="0"/>
              <a:t>XML based configuration </a:t>
            </a:r>
          </a:p>
          <a:p>
            <a:pPr lvl="1" fontAlgn="base"/>
            <a:r>
              <a:rPr lang="en-US" dirty="0"/>
              <a:t>Java Based Configuration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89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2E85-62AF-A743-964B-74FA5FC1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D1C23-E23C-DA48-AEDD-E36AF390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Injection with Spring</a:t>
            </a:r>
          </a:p>
          <a:p>
            <a:pPr lvl="1" fontAlgn="base"/>
            <a:r>
              <a:rPr lang="en-US" dirty="0"/>
              <a:t>IoC &amp; Dependency Injection	</a:t>
            </a:r>
          </a:p>
          <a:p>
            <a:pPr lvl="1" fontAlgn="base"/>
            <a:r>
              <a:rPr lang="en-US" dirty="0"/>
              <a:t>Constructor vs setter injection </a:t>
            </a:r>
          </a:p>
          <a:p>
            <a:pPr lvl="1" fontAlgn="base"/>
            <a:r>
              <a:rPr lang="en-US" dirty="0"/>
              <a:t>Injecting collections  </a:t>
            </a:r>
          </a:p>
          <a:p>
            <a:pPr marL="0" indent="0" fontAlgn="base">
              <a:buNone/>
            </a:pPr>
            <a:r>
              <a:rPr lang="en-US" dirty="0"/>
              <a:t> 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054-3963-6048-B6C2-A249D28E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F5CE-3517-3E4F-AD3A-610E7361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java</a:t>
            </a:r>
          </a:p>
          <a:p>
            <a:r>
              <a:rPr lang="en-US" dirty="0"/>
              <a:t>Course strategy </a:t>
            </a:r>
          </a:p>
          <a:p>
            <a:r>
              <a:rPr lang="en-US" dirty="0"/>
              <a:t>Course topics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482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00794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1513113" y="5363030"/>
            <a:ext cx="8871857" cy="787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i="1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404519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DA651-AD2F-5445-8B4E-20EA51D7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A802-1A95-654D-8ADE-9242B4FDE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impendent</a:t>
            </a:r>
          </a:p>
          <a:p>
            <a:r>
              <a:rPr lang="en-US" dirty="0"/>
              <a:t>High performance </a:t>
            </a:r>
          </a:p>
          <a:p>
            <a:r>
              <a:rPr lang="en-US" dirty="0"/>
              <a:t>Small to big corporations / projects </a:t>
            </a:r>
          </a:p>
          <a:p>
            <a:r>
              <a:rPr lang="en-US" dirty="0"/>
              <a:t>Widely used </a:t>
            </a:r>
          </a:p>
          <a:p>
            <a:r>
              <a:rPr lang="en-US" dirty="0"/>
              <a:t>Simple, reliable, portable and powerful </a:t>
            </a:r>
          </a:p>
          <a:p>
            <a:r>
              <a:rPr lang="en-US" dirty="0"/>
              <a:t>Any more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5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6F1C-3CCA-7247-B393-A1454CBF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8602-BD06-6242-94A6-5E13918E6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Led by taking the </a:t>
            </a:r>
            <a:r>
              <a:rPr lang="en-US" dirty="0">
                <a:hlinkClick r:id="rId2"/>
              </a:rPr>
              <a:t>https://education.oracle.com/java-se-8-programmer-i/pexam_1Z0-808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core source of exams quizzes, questions and simulations https://</a:t>
            </a:r>
            <a:r>
              <a:rPr lang="en-US" dirty="0" err="1"/>
              <a:t>www.udemy.com</a:t>
            </a:r>
            <a:r>
              <a:rPr lang="en-US" dirty="0"/>
              <a:t>/course/java-oca/ </a:t>
            </a:r>
          </a:p>
          <a:p>
            <a:pPr lvl="1"/>
            <a:r>
              <a:rPr lang="en-US" dirty="0"/>
              <a:t>30 % theory </a:t>
            </a:r>
          </a:p>
          <a:p>
            <a:pPr lvl="1"/>
            <a:r>
              <a:rPr lang="en-US" dirty="0"/>
              <a:t>20% of exercises </a:t>
            </a:r>
          </a:p>
          <a:p>
            <a:pPr lvl="1"/>
            <a:r>
              <a:rPr lang="en-US" dirty="0"/>
              <a:t>50% exam based questions- quizzes and exams simulations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20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9A5-B907-0641-82A8-E501A4B2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E8E4-D4FE-DF4D-ADC2-0D5EB98C9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basics, structure of class, defining variables</a:t>
            </a:r>
          </a:p>
          <a:p>
            <a:pPr lvl="1"/>
            <a:r>
              <a:rPr lang="en-US" dirty="0"/>
              <a:t>Java architecture</a:t>
            </a:r>
          </a:p>
          <a:p>
            <a:pPr lvl="1"/>
            <a:r>
              <a:rPr lang="en-US" dirty="0"/>
              <a:t>Hello java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/>
              <a:t>Variables – types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Scope of variables</a:t>
            </a:r>
          </a:p>
          <a:p>
            <a:pPr lvl="1"/>
            <a:r>
              <a:rPr lang="en-US" dirty="0"/>
              <a:t>Facts for the quiz </a:t>
            </a:r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34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DE30-377D-1444-9859-8C074D9D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E2BC-BA7B-8449-837C-4A880F9C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and decision constructs</a:t>
            </a:r>
          </a:p>
          <a:p>
            <a:pPr lvl="1"/>
            <a:r>
              <a:rPr lang="en-US" dirty="0"/>
              <a:t>Operators</a:t>
            </a:r>
          </a:p>
          <a:p>
            <a:pPr lvl="1"/>
            <a:r>
              <a:rPr lang="en-US" dirty="0"/>
              <a:t>Operator precedence</a:t>
            </a:r>
          </a:p>
          <a:p>
            <a:pPr lvl="1"/>
            <a:r>
              <a:rPr lang="en-US" dirty="0"/>
              <a:t>Expressions</a:t>
            </a:r>
          </a:p>
          <a:p>
            <a:pPr lvl="1"/>
            <a:r>
              <a:rPr lang="en-US" dirty="0"/>
              <a:t>Blocks	</a:t>
            </a:r>
          </a:p>
          <a:p>
            <a:pPr lvl="1"/>
            <a:r>
              <a:rPr lang="en-US" dirty="0"/>
              <a:t>Logical operations: if, if-else, nested if-else, switch</a:t>
            </a:r>
          </a:p>
          <a:p>
            <a:pPr lvl="1"/>
            <a:r>
              <a:rPr lang="en-US" dirty="0"/>
              <a:t>Facts for the quiz</a:t>
            </a:r>
          </a:p>
          <a:p>
            <a:pPr marL="457200" lvl="1" indent="0">
              <a:buNone/>
            </a:pPr>
            <a:endParaRPr lang="en-US" dirty="0"/>
          </a:p>
          <a:p>
            <a:pPr marL="530352" lvl="1" indent="0">
              <a:buNone/>
            </a:pPr>
            <a:r>
              <a:rPr lang="en-US" dirty="0"/>
              <a:t>	</a:t>
            </a:r>
          </a:p>
          <a:p>
            <a:pPr marL="530352" lvl="1" indent="0">
              <a:buNone/>
            </a:pPr>
            <a:br>
              <a:rPr lang="en-GB" dirty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6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D1DA8-29FB-EC41-B751-04530A56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9B80-420F-D646-9051-5535C506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constructs </a:t>
            </a:r>
          </a:p>
          <a:p>
            <a:pPr lvl="1"/>
            <a:r>
              <a:rPr lang="en-US" dirty="0"/>
              <a:t>While loops and do/while</a:t>
            </a:r>
          </a:p>
          <a:p>
            <a:pPr lvl="1"/>
            <a:r>
              <a:rPr lang="en-US" dirty="0"/>
              <a:t>For loop </a:t>
            </a:r>
          </a:p>
          <a:p>
            <a:pPr lvl="1"/>
            <a:r>
              <a:rPr lang="en-US" dirty="0"/>
              <a:t>Using of break and continue</a:t>
            </a:r>
          </a:p>
          <a:p>
            <a:pPr lvl="1"/>
            <a:r>
              <a:rPr lang="en-US" dirty="0"/>
              <a:t>Facts for the quiz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2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3EB5-07B1-5A41-A735-32158B8A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4C2A-DE5D-8343-8088-E96EB1E4A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class eco system</a:t>
            </a:r>
          </a:p>
          <a:p>
            <a:pPr lvl="1"/>
            <a:r>
              <a:rPr lang="en-US" dirty="0"/>
              <a:t>OOP</a:t>
            </a:r>
          </a:p>
          <a:p>
            <a:pPr lvl="1"/>
            <a:r>
              <a:rPr lang="en-US" dirty="0"/>
              <a:t>Class and Objects</a:t>
            </a:r>
          </a:p>
          <a:p>
            <a:pPr lvl="1"/>
            <a:r>
              <a:rPr lang="en-US" dirty="0"/>
              <a:t>Constructors	</a:t>
            </a:r>
          </a:p>
          <a:p>
            <a:pPr lvl="1"/>
            <a:r>
              <a:rPr lang="en-US" dirty="0"/>
              <a:t>Methods </a:t>
            </a:r>
          </a:p>
          <a:p>
            <a:pPr lvl="1"/>
            <a:r>
              <a:rPr lang="en-US" dirty="0"/>
              <a:t>Parameters by value / by reference</a:t>
            </a:r>
          </a:p>
          <a:p>
            <a:pPr lvl="1"/>
            <a:r>
              <a:rPr lang="en-US" dirty="0"/>
              <a:t>Encapsulation</a:t>
            </a:r>
          </a:p>
          <a:p>
            <a:pPr lvl="1" fontAlgn="base"/>
            <a:r>
              <a:rPr lang="en-GB" b="1" dirty="0"/>
              <a:t>Anonymous objects</a:t>
            </a:r>
          </a:p>
          <a:p>
            <a:pPr lvl="1" fontAlgn="base"/>
            <a:r>
              <a:rPr lang="en-GB" b="1" dirty="0"/>
              <a:t>Short intro in exceptions</a:t>
            </a:r>
            <a:endParaRPr lang="en-US" dirty="0"/>
          </a:p>
          <a:p>
            <a:pPr lvl="1"/>
            <a:r>
              <a:rPr lang="en-US" dirty="0"/>
              <a:t>Facts for the quiz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8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8FD1-5856-C742-9F28-6056648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890FA-7297-8B40-84CC-593560A12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Inner, Abstract class, Inheritance and interfaces </a:t>
            </a:r>
          </a:p>
          <a:p>
            <a:pPr lvl="1"/>
            <a:r>
              <a:rPr lang="en-US" dirty="0"/>
              <a:t>Interfaces </a:t>
            </a:r>
          </a:p>
          <a:p>
            <a:pPr lvl="1"/>
            <a:r>
              <a:rPr lang="en-US" dirty="0"/>
              <a:t>Abstract methods</a:t>
            </a:r>
          </a:p>
          <a:p>
            <a:pPr lvl="1"/>
            <a:r>
              <a:rPr lang="en-US" dirty="0"/>
              <a:t>Abstract class</a:t>
            </a:r>
          </a:p>
          <a:p>
            <a:pPr lvl="1"/>
            <a:r>
              <a:rPr lang="en-US" dirty="0"/>
              <a:t>Accessibility of class members</a:t>
            </a:r>
          </a:p>
          <a:p>
            <a:pPr lvl="1"/>
            <a:r>
              <a:rPr lang="en-US" dirty="0"/>
              <a:t>Inheritance</a:t>
            </a:r>
          </a:p>
          <a:p>
            <a:pPr lvl="1"/>
            <a:r>
              <a:rPr lang="en-US" dirty="0"/>
              <a:t>Interface vs abstract class</a:t>
            </a:r>
          </a:p>
          <a:p>
            <a:pPr lvl="1"/>
            <a:r>
              <a:rPr lang="en-US" dirty="0"/>
              <a:t>Overriding vs overloading </a:t>
            </a:r>
          </a:p>
          <a:p>
            <a:pPr lvl="1"/>
            <a:r>
              <a:rPr lang="en-US" dirty="0"/>
              <a:t>Polymorphism</a:t>
            </a:r>
          </a:p>
          <a:p>
            <a:pPr lvl="1"/>
            <a:r>
              <a:rPr lang="en-US" dirty="0"/>
              <a:t>Lambda functions</a:t>
            </a:r>
          </a:p>
          <a:p>
            <a:pPr lvl="1"/>
            <a:r>
              <a:rPr lang="en-US" dirty="0"/>
              <a:t>Facts for the quiz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60436"/>
      </p:ext>
    </p:extLst>
  </p:cSld>
  <p:clrMapOvr>
    <a:masterClrMapping/>
  </p:clrMapOvr>
</p:sld>
</file>

<file path=ppt/theme/theme1.xml><?xml version="1.0" encoding="utf-8"?>
<a:theme xmlns:a="http://schemas.openxmlformats.org/drawingml/2006/main" name="Bg_NewHoriozons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 PowerPoint Template 2016.pptx" id="{6CFD61D3-2636-46A1-8AF8-D5E5295C995E}" vid="{6F3D97D6-134A-478C-9988-24267F64A6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1634AEC69584E97F223ECD512DD1B" ma:contentTypeVersion="9" ma:contentTypeDescription="Create a new document." ma:contentTypeScope="" ma:versionID="8b443da27394a9bbb47cae292554c735">
  <xsd:schema xmlns:xsd="http://www.w3.org/2001/XMLSchema" xmlns:p="http://schemas.microsoft.com/office/2006/metadata/properties" xmlns:ns2="71a1f214-673e-407f-800c-e34fc19c695c" targetNamespace="http://schemas.microsoft.com/office/2006/metadata/properties" ma:root="true" ma:fieldsID="ddd81c1a553e0899db5f1b82d847e144" ns2:_="">
    <xsd:import namespace="71a1f214-673e-407f-800c-e34fc19c695c"/>
    <xsd:element name="properties">
      <xsd:complexType>
        <xsd:sequence>
          <xsd:element name="documentManagement">
            <xsd:complexType>
              <xsd:all>
                <xsd:element ref="ns2:Campaign" minOccurs="0"/>
                <xsd:element ref="ns2:Partner" minOccurs="0"/>
                <xsd:element ref="ns2:Collateral" minOccurs="0"/>
                <xsd:element ref="ns2:Target_x0020_Audience" minOccurs="0"/>
                <xsd:element ref="ns2:Picture" minOccurs="0"/>
                <xsd:element ref="ns2:Expir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a1f214-673e-407f-800c-e34fc19c695c" elementFormDefault="qualified">
    <xsd:import namespace="http://schemas.microsoft.com/office/2006/documentManagement/types"/>
    <xsd:element name="Campaign" ma:index="8" nillable="true" ma:displayName="Campaign" ma:default="None" ma:internalName="Campaig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2014 Mentored Learning"/>
                    <xsd:enumeration value="2013 Upgrading People Every Day"/>
                    <xsd:enumeration value="35th Anniversary"/>
                    <xsd:enumeration value="Branding"/>
                    <xsd:enumeration value="Cisco Award 2012"/>
                    <xsd:enumeration value="Cisco IT Skills that Matter Seminar Kit"/>
                    <xsd:enumeration value="Cloud and Big Data"/>
                    <xsd:enumeration value="Cloud Power Seminar"/>
                    <xsd:enumeration value="Firestarter Seminars"/>
                    <xsd:enumeration value="First Look"/>
                    <xsd:enumeration value="GI Bill 911"/>
                    <xsd:enumeration value="Microsoft Deployment Clinic"/>
                    <xsd:enumeration value="Microsoft Downloads"/>
                    <xsd:enumeration value="Microsoft Exchange 2010 Seminar Kit"/>
                    <xsd:enumeration value="Microsoft Get in the Cloud"/>
                    <xsd:enumeration value="Microsoft Management Summit"/>
                    <xsd:enumeration value="Microsoft Office 2010 Seminar Kit"/>
                    <xsd:enumeration value="Microsoft Reinvented Certifications"/>
                    <xsd:enumeration value="Microsoft Second Shot – 2015"/>
                    <xsd:enumeration value="Microsoft SharePoint 2010 Seminar Kit"/>
                    <xsd:enumeration value="Microsoft SQL 2012 Seminar Kit"/>
                    <xsd:enumeration value="Microsoft to Cisco"/>
                    <xsd:enumeration value="Microsoft to Cisco Tell a Friend"/>
                    <xsd:enumeration value="Microsoft Visual Studio 2010 Seminar Kit"/>
                    <xsd:enumeration value="Microsoft Windows 7 Seminar Kit"/>
                    <xsd:enumeration value="Microsoft Windows Server 2003 EOL"/>
                    <xsd:enumeration value="Microsoft Windows Server 2008 R2 Seminar Kit"/>
                    <xsd:enumeration value="Monthly Marketing Update"/>
                    <xsd:enumeration value="MYCaa"/>
                    <xsd:enumeration value="New Product Readiness"/>
                    <xsd:enumeration value="Partner Award"/>
                    <xsd:enumeration value="Power Up"/>
                    <xsd:enumeration value="Prince2"/>
                    <xsd:enumeration value="SAP"/>
                    <xsd:enumeration value="Spiceworks"/>
                    <xsd:enumeration value="Tradeshow"/>
                    <xsd:enumeration value="Training Spotlight"/>
                    <xsd:enumeration value="Troops to Tech"/>
                    <xsd:enumeration value="Understanding the Cloud Seminar"/>
                    <xsd:enumeration value="Value of Certification"/>
                    <xsd:enumeration value="VMware Awareness Campaign"/>
                    <xsd:enumeration value="WIA"/>
                    <xsd:enumeration value="Webinar"/>
                    <xsd:enumeration value="Windows Server 2012 IT Camp"/>
                    <xsd:enumeration value="Windows XP Expiration - April 8"/>
                  </xsd:restriction>
                </xsd:simpleType>
              </xsd:element>
            </xsd:sequence>
          </xsd:extension>
        </xsd:complexContent>
      </xsd:complexType>
    </xsd:element>
    <xsd:element name="Partner" ma:index="9" nillable="true" ma:displayName="Partner / Program" ma:default="None" ma:internalName="Partner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Career Development"/>
                    <xsd:enumeration value="Cisco"/>
                    <xsd:enumeration value="CompTIA"/>
                    <xsd:enumeration value="e-Revenue"/>
                    <xsd:enumeration value="Google"/>
                    <xsd:enumeration value="Government"/>
                    <xsd:enumeration value="IBM"/>
                    <xsd:enumeration value="Mentored Learning"/>
                    <xsd:enumeration value="Microsoft"/>
                    <xsd:enumeration value="Novell"/>
                    <xsd:enumeration value="Online Anytime"/>
                    <xsd:enumeration value="Online Live"/>
                    <xsd:enumeration value="Social Media"/>
                    <xsd:enumeration value="VMware"/>
                  </xsd:restriction>
                </xsd:simpleType>
              </xsd:element>
            </xsd:sequence>
          </xsd:extension>
        </xsd:complexContent>
      </xsd:complexType>
    </xsd:element>
    <xsd:element name="Collateral" ma:index="10" nillable="true" ma:displayName="Collateral" ma:default="None" ma:description="Type of document or collateral." ma:internalName="Collateral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None"/>
                    <xsd:enumeration value="Ad"/>
                    <xsd:enumeration value="AE Talking Points"/>
                    <xsd:enumeration value="Brochure"/>
                    <xsd:enumeration value="Case Study"/>
                    <xsd:enumeration value="Copy"/>
                    <xsd:enumeration value="Email"/>
                    <xsd:enumeration value="Flyer"/>
                    <xsd:enumeration value="Image"/>
                    <xsd:enumeration value="Logo"/>
                    <xsd:enumeration value="Name Badge"/>
                    <xsd:enumeration value="Postcard"/>
                    <xsd:enumeration value="Poster"/>
                    <xsd:enumeration value="PowerPoint"/>
                    <xsd:enumeration value="Press Release"/>
                    <xsd:enumeration value="Prince2"/>
                    <xsd:enumeration value="Sell Sheet"/>
                    <xsd:enumeration value="Seminar Kit"/>
                    <xsd:enumeration value="Social Media"/>
                    <xsd:enumeration value="Tradeshow Banner"/>
                    <xsd:enumeration value="Video"/>
                    <xsd:enumeration value="Web Banner"/>
                    <xsd:enumeration value="Web Page"/>
                    <xsd:enumeration value="Website Copy"/>
                    <xsd:enumeration value="Whitepaper"/>
                  </xsd:restriction>
                </xsd:simpleType>
              </xsd:element>
            </xsd:sequence>
          </xsd:extension>
        </xsd:complexContent>
      </xsd:complexType>
    </xsd:element>
    <xsd:element name="Target_x0020_Audience" ma:index="11" nillable="true" ma:displayName="Target Audience" ma:default="Marketing Manager" ma:format="Dropdown" ma:internalName="Target_x0020_Audience">
      <xsd:simpleType>
        <xsd:restriction base="dms:Choice">
          <xsd:enumeration value="Marketing Manager"/>
          <xsd:enumeration value="Sales Manager"/>
          <xsd:enumeration value="GM"/>
          <xsd:enumeration value="OW"/>
          <xsd:enumeration value="Operations Manager"/>
          <xsd:enumeration value="Account Executive"/>
        </xsd:restriction>
      </xsd:simpleType>
    </xsd:element>
    <xsd:element name="Picture" ma:index="12" nillable="true" ma:displayName="Picture" ma:description="The file location for a thumbnail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xpires" ma:index="13" nillable="true" ma:displayName="Expires" ma:description="Date that the document expires." ma:format="DateOnly" ma:internalName="Expires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artner xmlns="71a1f214-673e-407f-800c-e34fc19c695c">
      <Value>None</Value>
    </Partner>
    <Collateral xmlns="71a1f214-673e-407f-800c-e34fc19c695c">
      <Value>PowerPoint</Value>
    </Collateral>
    <Campaign xmlns="71a1f214-673e-407f-800c-e34fc19c695c">
      <Value>Branding</Value>
    </Campaign>
    <Target_x0020_Audience xmlns="71a1f214-673e-407f-800c-e34fc19c695c">Marketing Manager</Target_x0020_Audience>
    <Expires xmlns="71a1f214-673e-407f-800c-e34fc19c695c">2016-12-01T08:00:00+00:00</Expires>
    <Picture xmlns="71a1f214-673e-407f-800c-e34fc19c695c">
      <Url>http://campaignimages.newhorizons.com/PPT2016.jpg</Url>
      <Description>NH PowerPoint Template 2016</Description>
    </Picture>
  </documentManagement>
</p:properties>
</file>

<file path=customXml/itemProps1.xml><?xml version="1.0" encoding="utf-8"?>
<ds:datastoreItem xmlns:ds="http://schemas.openxmlformats.org/officeDocument/2006/customXml" ds:itemID="{E3B900EE-8A34-4918-8BCC-B61701FCFE89}">
  <ds:schemaRefs>
    <ds:schemaRef ds:uri="71a1f214-673e-407f-800c-e34fc19c695c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58C578-0145-4906-AF9A-3AC0FA78D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61FDC-47B8-454C-9885-11D9EC858240}">
  <ds:schemaRefs>
    <ds:schemaRef ds:uri="71a1f214-673e-407f-800c-e34fc19c69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8826</TotalTime>
  <Words>448</Words>
  <Application>Microsoft Macintosh PowerPoint</Application>
  <PresentationFormat>Widescreen</PresentationFormat>
  <Paragraphs>144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Bg_NewHoriozons_Template</vt:lpstr>
      <vt:lpstr>Welcome in Java &amp; Spring</vt:lpstr>
      <vt:lpstr>Content </vt:lpstr>
      <vt:lpstr>Why java</vt:lpstr>
      <vt:lpstr>Course strategy</vt:lpstr>
      <vt:lpstr>Course topics</vt:lpstr>
      <vt:lpstr>Course topics</vt:lpstr>
      <vt:lpstr>Course topics</vt:lpstr>
      <vt:lpstr>Course topics</vt:lpstr>
      <vt:lpstr>Course topics </vt:lpstr>
      <vt:lpstr>Course topics</vt:lpstr>
      <vt:lpstr>Course topics </vt:lpstr>
      <vt:lpstr>Course topics</vt:lpstr>
      <vt:lpstr>Course topics</vt:lpstr>
      <vt:lpstr>Course topics</vt:lpstr>
      <vt:lpstr>Course topics</vt:lpstr>
      <vt:lpstr>Course topics</vt:lpstr>
      <vt:lpstr>Course topics</vt:lpstr>
      <vt:lpstr>Course topics</vt:lpstr>
      <vt:lpstr>Course topics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Elizabet Dobreva (New Horizons)</dc:creator>
  <cp:lastModifiedBy>Simeon Angelov</cp:lastModifiedBy>
  <cp:revision>40</cp:revision>
  <dcterms:created xsi:type="dcterms:W3CDTF">2018-02-13T14:06:57Z</dcterms:created>
  <dcterms:modified xsi:type="dcterms:W3CDTF">2022-01-03T16:00:19Z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0x010100F3D1634AEC69584E97F223ECD512DD1B</vt:lpwstr>
  </property>
</Properties>
</file>